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Source Code Pro"/>
      <p:regular r:id="rId12"/>
      <p:bold r:id="rId13"/>
      <p:italic r:id="rId14"/>
      <p:boldItalic r:id="rId15"/>
    </p:embeddedFont>
    <p:embeddedFont>
      <p:font typeface="Oswald"/>
      <p:regular r:id="rId16"/>
      <p:bold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SourceCodePro-bold.fntdata"/><Relationship Id="rId12" Type="http://schemas.openxmlformats.org/officeDocument/2006/relationships/font" Target="fonts/SourceCodePr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SourceCodePro-boldItalic.fntdata"/><Relationship Id="rId14" Type="http://schemas.openxmlformats.org/officeDocument/2006/relationships/font" Target="fonts/SourceCodePro-italic.fntdata"/><Relationship Id="rId17" Type="http://schemas.openxmlformats.org/officeDocument/2006/relationships/font" Target="fonts/Oswald-bold.fntdata"/><Relationship Id="rId16" Type="http://schemas.openxmlformats.org/officeDocument/2006/relationships/font" Target="fonts/Oswal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f24daf4ed7_0_2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f24daf4ed7_0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f24daf4ed7_0_2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f24daf4ed7_0_2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f24daf4ed7_0_2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f24daf4ed7_0_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f24daf4ed7_0_2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f24daf4ed7_0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f24daf4ed7_0_2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f24daf4ed7_0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4226100" y="2933550"/>
            <a:ext cx="691800" cy="3885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25" y="0"/>
            <a:ext cx="9144000" cy="312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Google Shape;52;p11"/>
          <p:cNvCxnSpPr/>
          <p:nvPr/>
        </p:nvCxnSpPr>
        <p:spPr>
          <a:xfrm>
            <a:off x="413275" y="2988275"/>
            <a:ext cx="9105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oogle Shape;20;p4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25;p5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p7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35" name="Google Shape;35;p7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1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17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5772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dern-writer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6.png"/><Relationship Id="rId6" Type="http://schemas.openxmlformats.org/officeDocument/2006/relationships/image" Target="../media/image10.png"/><Relationship Id="rId7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5" Type="http://schemas.openxmlformats.org/officeDocument/2006/relationships/image" Target="../media/image9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docs.google.com/document/d/14usMH-6NgOVKDB6hCTfTzOPadjQwjzzkIbZcHZiw178/edit?usp=sharing" TargetMode="External"/><Relationship Id="rId4" Type="http://schemas.openxmlformats.org/officeDocument/2006/relationships/hyperlink" Target="https://docs.google.com/document/d/1tSH6Cgb-WHMyniYPyX_9irXD_jQirYH_FLC4HPt52Rg/edit?usp=sharing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 to School Night 2022</a:t>
            </a:r>
            <a:endParaRPr/>
          </a:p>
        </p:txBody>
      </p:sp>
      <p:sp>
        <p:nvSpPr>
          <p:cNvPr id="63" name="Google Shape;63;p13"/>
          <p:cNvSpPr txBox="1"/>
          <p:nvPr>
            <p:ph idx="1" type="subTitle"/>
          </p:nvPr>
        </p:nvSpPr>
        <p:spPr>
          <a:xfrm>
            <a:off x="5083950" y="3305225"/>
            <a:ext cx="3470700" cy="50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rPr lang="en" sz="3207" u="sng"/>
              <a:t>Mrs. Raguz </a:t>
            </a:r>
            <a:endParaRPr sz="3207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type="title"/>
          </p:nvPr>
        </p:nvSpPr>
        <p:spPr>
          <a:xfrm>
            <a:off x="1297500" y="653450"/>
            <a:ext cx="7038900" cy="91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Me</a:t>
            </a:r>
            <a:endParaRPr/>
          </a:p>
        </p:txBody>
      </p:sp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1052550" y="1456025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925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00"/>
              <a:buFont typeface="Arial"/>
              <a:buChar char="●"/>
            </a:pPr>
            <a:r>
              <a:rPr lang="en" sz="1900">
                <a:latin typeface="Arial"/>
                <a:ea typeface="Arial"/>
                <a:cs typeface="Arial"/>
                <a:sym typeface="Arial"/>
              </a:rPr>
              <a:t>Grew up in Southern Indiana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●"/>
            </a:pPr>
            <a:r>
              <a:rPr lang="en" sz="1900">
                <a:latin typeface="Arial"/>
                <a:ea typeface="Arial"/>
                <a:cs typeface="Arial"/>
                <a:sym typeface="Arial"/>
              </a:rPr>
              <a:t>Lebanon, Pennsylvania – Northern Lebanon High School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●"/>
            </a:pPr>
            <a:r>
              <a:rPr lang="en" sz="1900">
                <a:latin typeface="Arial"/>
                <a:ea typeface="Arial"/>
                <a:cs typeface="Arial"/>
                <a:sym typeface="Arial"/>
              </a:rPr>
              <a:t>D2 Athletic Scholarship – Volleyball Kutztown University</a:t>
            </a: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950" y="2848825"/>
            <a:ext cx="1793897" cy="179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31650" y="2778400"/>
            <a:ext cx="1940350" cy="194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67649" y="260249"/>
            <a:ext cx="2268750" cy="149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93785" y="2778399"/>
            <a:ext cx="1738390" cy="216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94244" y="3023231"/>
            <a:ext cx="1677275" cy="167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>
            <a:off x="182050" y="90375"/>
            <a:ext cx="7038900" cy="91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Me</a:t>
            </a:r>
            <a:endParaRPr/>
          </a:p>
        </p:txBody>
      </p:sp>
      <p:sp>
        <p:nvSpPr>
          <p:cNvPr id="80" name="Google Shape;80;p15"/>
          <p:cNvSpPr txBox="1"/>
          <p:nvPr>
            <p:ph idx="1" type="body"/>
          </p:nvPr>
        </p:nvSpPr>
        <p:spPr>
          <a:xfrm>
            <a:off x="1937238" y="319700"/>
            <a:ext cx="52218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500"/>
              <a:buFont typeface="Arial"/>
              <a:buChar char="●"/>
            </a:pPr>
            <a:r>
              <a:rPr lang="en" sz="1500">
                <a:latin typeface="Arial"/>
                <a:ea typeface="Arial"/>
                <a:cs typeface="Arial"/>
                <a:sym typeface="Arial"/>
              </a:rPr>
              <a:t>B.S. Marine Science: Biology &amp; B.S. Biology: Organismal/Ecology (2018)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●"/>
            </a:pPr>
            <a:r>
              <a:rPr lang="en" sz="1500">
                <a:latin typeface="Arial"/>
                <a:ea typeface="Arial"/>
                <a:cs typeface="Arial"/>
                <a:sym typeface="Arial"/>
              </a:rPr>
              <a:t>M.Ed Secondary Education (2019)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●"/>
            </a:pPr>
            <a:r>
              <a:rPr lang="en" sz="1500">
                <a:latin typeface="Arial"/>
                <a:ea typeface="Arial"/>
                <a:cs typeface="Arial"/>
                <a:sym typeface="Arial"/>
              </a:rPr>
              <a:t>Husband: Brandon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●"/>
            </a:pPr>
            <a:r>
              <a:rPr lang="en" sz="1500">
                <a:latin typeface="Arial"/>
                <a:ea typeface="Arial"/>
                <a:cs typeface="Arial"/>
                <a:sym typeface="Arial"/>
              </a:rPr>
              <a:t>Year 3 of teaching!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-32385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○"/>
            </a:pPr>
            <a:r>
              <a:rPr lang="en" sz="1500">
                <a:latin typeface="Arial"/>
                <a:ea typeface="Arial"/>
                <a:cs typeface="Arial"/>
                <a:sym typeface="Arial"/>
              </a:rPr>
              <a:t>Lacey High School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-32385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○"/>
            </a:pPr>
            <a:r>
              <a:rPr lang="en" sz="1500">
                <a:latin typeface="Arial"/>
                <a:ea typeface="Arial"/>
                <a:cs typeface="Arial"/>
                <a:sym typeface="Arial"/>
              </a:rPr>
              <a:t>Wall High School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-32385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○"/>
            </a:pPr>
            <a:r>
              <a:rPr lang="en" sz="1500">
                <a:latin typeface="Arial"/>
                <a:ea typeface="Arial"/>
                <a:cs typeface="Arial"/>
                <a:sym typeface="Arial"/>
              </a:rPr>
              <a:t>OCVTS - PAA</a:t>
            </a:r>
            <a:endParaRPr sz="15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9050" y="319700"/>
            <a:ext cx="1543267" cy="231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35225" y="3007399"/>
            <a:ext cx="1721225" cy="203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2047" y="1611847"/>
            <a:ext cx="1649800" cy="247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86975" y="2825846"/>
            <a:ext cx="2205375" cy="2210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47475" y="2647950"/>
            <a:ext cx="2032625" cy="203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/>
          <p:nvPr>
            <p:ph type="title"/>
          </p:nvPr>
        </p:nvSpPr>
        <p:spPr>
          <a:xfrm>
            <a:off x="1297500" y="678825"/>
            <a:ext cx="7038900" cy="91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Syllabus</a:t>
            </a:r>
            <a:endParaRPr/>
          </a:p>
        </p:txBody>
      </p:sp>
      <p:sp>
        <p:nvSpPr>
          <p:cNvPr id="91" name="Google Shape;91;p16"/>
          <p:cNvSpPr txBox="1"/>
          <p:nvPr>
            <p:ph idx="1" type="body"/>
          </p:nvPr>
        </p:nvSpPr>
        <p:spPr>
          <a:xfrm>
            <a:off x="938075" y="174110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1800"/>
              <a:t>Biology: </a:t>
            </a:r>
            <a:endParaRPr sz="18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https://docs.google.com/document/d/14usMH-6NgOVKDB6hCTfTzOPadjQwjzzkIbZcHZiw178/edit?usp=sharing</a:t>
            </a:r>
            <a:endParaRPr/>
          </a:p>
          <a:p>
            <a:pPr indent="-328453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en" sz="1700"/>
              <a:t>AP </a:t>
            </a:r>
            <a:r>
              <a:rPr lang="en" sz="1700"/>
              <a:t>Environmental Science: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https://docs.google.com/document/d/1tSH6Cgb-WHMyniYPyX_9irXD_jQirYH_FLC4HPt52Rg/edit?usp=sharing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/>
          <p:nvPr>
            <p:ph type="title"/>
          </p:nvPr>
        </p:nvSpPr>
        <p:spPr>
          <a:xfrm>
            <a:off x="1297500" y="715400"/>
            <a:ext cx="7038900" cy="91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Daily Classroom Procedures &amp; Grades</a:t>
            </a:r>
            <a:endParaRPr/>
          </a:p>
        </p:txBody>
      </p:sp>
      <p:sp>
        <p:nvSpPr>
          <p:cNvPr id="97" name="Google Shape;97;p17"/>
          <p:cNvSpPr txBox="1"/>
          <p:nvPr>
            <p:ph idx="1" type="body"/>
          </p:nvPr>
        </p:nvSpPr>
        <p:spPr>
          <a:xfrm>
            <a:off x="880000" y="2111475"/>
            <a:ext cx="38964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Science Starter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Google Classroom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Textbook 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Labs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Gradebook</a:t>
            </a:r>
            <a:endParaRPr sz="1800"/>
          </a:p>
        </p:txBody>
      </p:sp>
      <p:pic>
        <p:nvPicPr>
          <p:cNvPr id="98" name="Google Shape;9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6404" y="2111475"/>
            <a:ext cx="3694626" cy="2429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title"/>
          </p:nvPr>
        </p:nvSpPr>
        <p:spPr>
          <a:xfrm>
            <a:off x="1309425" y="864025"/>
            <a:ext cx="7038900" cy="91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am looking forward to continue to get to know your students &amp; explore science with them! </a:t>
            </a:r>
            <a:endParaRPr/>
          </a:p>
        </p:txBody>
      </p:sp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460100" y="2511725"/>
            <a:ext cx="4676400" cy="232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If you have any questions or concerns during the year, feel free to email me! </a:t>
            </a:r>
            <a:endParaRPr sz="1600"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600"/>
              <a:t>mraguz@barnegatschools.com</a:t>
            </a:r>
            <a:endParaRPr sz="1600"/>
          </a:p>
        </p:txBody>
      </p:sp>
      <p:pic>
        <p:nvPicPr>
          <p:cNvPr id="105" name="Google Shape;10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4250" y="2300775"/>
            <a:ext cx="3026537" cy="201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dern 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0838F"/>
      </a:accent5>
      <a:accent6>
        <a:srgbClr val="F8E71C"/>
      </a:accent6>
      <a:hlink>
        <a:srgbClr val="00838F"/>
      </a:hlink>
      <a:folHlink>
        <a:srgbClr val="00838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