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matic SC"/>
      <p:regular r:id="rId12"/>
      <p:bold r:id="rId13"/>
    </p:embeddedFont>
    <p:embeddedFont>
      <p:font typeface="Source Code Pro"/>
      <p:regular r:id="rId14"/>
      <p:bold r:id="rId15"/>
      <p:italic r:id="rId16"/>
      <p:boldItalic r:id="rId17"/>
    </p:embeddedFont>
    <p:embeddedFont>
      <p:font typeface="Lora"/>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ora-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ora-boldItalic.fntdata"/><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bold.fntdata"/><Relationship Id="rId14" Type="http://schemas.openxmlformats.org/officeDocument/2006/relationships/font" Target="fonts/SourceCodePro-regular.fntdata"/><Relationship Id="rId17" Type="http://schemas.openxmlformats.org/officeDocument/2006/relationships/font" Target="fonts/SourceCodePro-boldItalic.fntdata"/><Relationship Id="rId16" Type="http://schemas.openxmlformats.org/officeDocument/2006/relationships/font" Target="fonts/SourceCodePro-italic.fntdata"/><Relationship Id="rId5" Type="http://schemas.openxmlformats.org/officeDocument/2006/relationships/notesMaster" Target="notesMasters/notesMaster1.xml"/><Relationship Id="rId19" Type="http://schemas.openxmlformats.org/officeDocument/2006/relationships/font" Target="fonts/Lora-bold.fntdata"/><Relationship Id="rId6" Type="http://schemas.openxmlformats.org/officeDocument/2006/relationships/slide" Target="slides/slide1.xml"/><Relationship Id="rId18" Type="http://schemas.openxmlformats.org/officeDocument/2006/relationships/font" Target="fonts/Lora-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96a2e9410a_0_18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96a2e9410a_0_18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96a2e9410a_0_18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96a2e9410a_0_18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96a2e9410a_0_18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96a2e9410a_0_1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9a5fd1239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9a5fd123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96a2e9410a_0_18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96a2e9410a_0_18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mailto:Email-brapolla@barnegatschools.com" TargetMode="External"/><Relationship Id="rId4" Type="http://schemas.openxmlformats.org/officeDocument/2006/relationships/hyperlink" Target="mailto:mrolwood@barnegatschools.com" TargetMode="External"/><Relationship Id="rId5" Type="http://schemas.openxmlformats.org/officeDocument/2006/relationships/hyperlink" Target="mailto:blyon@barnegayschools.com" TargetMode="External"/><Relationship Id="rId6" Type="http://schemas.openxmlformats.org/officeDocument/2006/relationships/hyperlink" Target="mailto:tfoley@barnegatschools.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rPr lang="en"/>
              <a:t>Basic skills Intervention</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2800"/>
              <a:t>Back to School Night 2020</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SPIRE</a:t>
            </a:r>
            <a:endParaRPr/>
          </a:p>
        </p:txBody>
      </p:sp>
      <p:sp>
        <p:nvSpPr>
          <p:cNvPr id="63" name="Google Shape;63;p14"/>
          <p:cNvSpPr txBox="1"/>
          <p:nvPr>
            <p:ph idx="1" type="body"/>
          </p:nvPr>
        </p:nvSpPr>
        <p:spPr>
          <a:xfrm>
            <a:off x="311700" y="1228675"/>
            <a:ext cx="8520600" cy="3914700"/>
          </a:xfrm>
          <a:prstGeom prst="rect">
            <a:avLst/>
          </a:prstGeom>
        </p:spPr>
        <p:txBody>
          <a:bodyPr anchorCtr="0" anchor="t" bIns="91425" lIns="91425" spcFirstLastPara="1" rIns="91425" wrap="square" tIns="91425">
            <a:noAutofit/>
          </a:bodyPr>
          <a:lstStyle/>
          <a:p>
            <a:pPr indent="-228600" lvl="0" marL="1536700" marR="292100" rtl="0" algn="l">
              <a:spcBef>
                <a:spcPts val="0"/>
              </a:spcBef>
              <a:spcAft>
                <a:spcPts val="0"/>
              </a:spcAft>
              <a:buClr>
                <a:srgbClr val="333333"/>
              </a:buClr>
              <a:buSzPts val="1250"/>
              <a:buFont typeface="Lora"/>
              <a:buNone/>
            </a:pPr>
            <a:r>
              <a:rPr lang="en" sz="1250">
                <a:solidFill>
                  <a:srgbClr val="333333"/>
                </a:solidFill>
                <a:highlight>
                  <a:srgbClr val="FFFFFF"/>
                </a:highlight>
                <a:latin typeface="Lora"/>
                <a:ea typeface="Lora"/>
                <a:cs typeface="Lora"/>
                <a:sym typeface="Lora"/>
              </a:rPr>
              <a:t>SPIRE is a highly explicit program for students and adults who have mild to moderate gaps in their decoding and spelling proficiency, but who do not have a significant learning language disability. The targeted, high quality literacy instruction provided in the Spire classroom can help struggling students build the skills they need to achieve higher academic levels across the curriculum. SPIRE is a word-level intervention program with a highly explicit and systematic focus on the study of word structure.</a:t>
            </a:r>
            <a:br>
              <a:rPr lang="en" sz="1250">
                <a:solidFill>
                  <a:srgbClr val="333333"/>
                </a:solidFill>
                <a:highlight>
                  <a:srgbClr val="FFFFFF"/>
                </a:highlight>
                <a:latin typeface="Lora"/>
                <a:ea typeface="Lora"/>
                <a:cs typeface="Lora"/>
                <a:sym typeface="Lora"/>
              </a:rPr>
            </a:br>
            <a:r>
              <a:rPr b="1" lang="en" sz="1250" u="sng">
                <a:solidFill>
                  <a:srgbClr val="333333"/>
                </a:solidFill>
                <a:highlight>
                  <a:srgbClr val="FFFFFF"/>
                </a:highlight>
                <a:latin typeface="Lora"/>
                <a:ea typeface="Lora"/>
                <a:cs typeface="Lora"/>
                <a:sym typeface="Lora"/>
              </a:rPr>
              <a:t>Course Competencies/ Learning Objectives</a:t>
            </a:r>
            <a:br>
              <a:rPr b="1" lang="en" sz="1250" u="sng">
                <a:solidFill>
                  <a:srgbClr val="333333"/>
                </a:solidFill>
                <a:highlight>
                  <a:srgbClr val="FFFFFF"/>
                </a:highlight>
                <a:latin typeface="Lora"/>
                <a:ea typeface="Lora"/>
                <a:cs typeface="Lora"/>
                <a:sym typeface="Lora"/>
              </a:rPr>
            </a:br>
            <a:r>
              <a:rPr lang="en" sz="1250">
                <a:solidFill>
                  <a:srgbClr val="333333"/>
                </a:solidFill>
                <a:highlight>
                  <a:srgbClr val="FFFFFF"/>
                </a:highlight>
                <a:latin typeface="Lora"/>
                <a:ea typeface="Lora"/>
                <a:cs typeface="Lora"/>
                <a:sym typeface="Lora"/>
              </a:rPr>
              <a:t>Students who successfully complete the SPIRE program will be competent in the following areas:</a:t>
            </a:r>
            <a:endParaRPr sz="1250">
              <a:solidFill>
                <a:srgbClr val="333333"/>
              </a:solidFill>
              <a:highlight>
                <a:srgbClr val="FFFFFF"/>
              </a:highlight>
              <a:latin typeface="Lora"/>
              <a:ea typeface="Lora"/>
              <a:cs typeface="Lora"/>
              <a:sym typeface="Lora"/>
            </a:endParaRPr>
          </a:p>
          <a:p>
            <a:pPr indent="-307975" lvl="1" marL="1993900" marR="292100" rtl="0" algn="l">
              <a:spcBef>
                <a:spcPts val="0"/>
              </a:spcBef>
              <a:spcAft>
                <a:spcPts val="0"/>
              </a:spcAft>
              <a:buClr>
                <a:srgbClr val="333333"/>
              </a:buClr>
              <a:buSzPts val="1250"/>
              <a:buFont typeface="Lora"/>
              <a:buAutoNum type="arabicPeriod"/>
            </a:pPr>
            <a:r>
              <a:rPr lang="en" sz="1250">
                <a:solidFill>
                  <a:srgbClr val="333333"/>
                </a:solidFill>
                <a:highlight>
                  <a:srgbClr val="FFFFFF"/>
                </a:highlight>
                <a:latin typeface="Lora"/>
                <a:ea typeface="Lora"/>
                <a:cs typeface="Lora"/>
                <a:sym typeface="Lora"/>
              </a:rPr>
              <a:t>Students will be able to recognize symbol/</a:t>
            </a:r>
            <a:endParaRPr sz="1250">
              <a:solidFill>
                <a:srgbClr val="333333"/>
              </a:solidFill>
              <a:highlight>
                <a:srgbClr val="FFFFFF"/>
              </a:highlight>
              <a:latin typeface="Lora"/>
              <a:ea typeface="Lora"/>
              <a:cs typeface="Lora"/>
              <a:sym typeface="Lora"/>
            </a:endParaRPr>
          </a:p>
          <a:p>
            <a:pPr indent="0" lvl="0" marL="1828800" marR="292100" rtl="0" algn="l">
              <a:spcBef>
                <a:spcPts val="0"/>
              </a:spcBef>
              <a:spcAft>
                <a:spcPts val="0"/>
              </a:spcAft>
              <a:buNone/>
            </a:pPr>
            <a:r>
              <a:rPr lang="en" sz="1250">
                <a:solidFill>
                  <a:srgbClr val="333333"/>
                </a:solidFill>
                <a:highlight>
                  <a:srgbClr val="FFFFFF"/>
                </a:highlight>
                <a:latin typeface="Lora"/>
                <a:ea typeface="Lora"/>
                <a:cs typeface="Lora"/>
                <a:sym typeface="Lora"/>
              </a:rPr>
              <a:t>    sound relationships</a:t>
            </a:r>
            <a:endParaRPr sz="1250">
              <a:solidFill>
                <a:srgbClr val="333333"/>
              </a:solidFill>
              <a:highlight>
                <a:srgbClr val="FFFFFF"/>
              </a:highlight>
              <a:latin typeface="Lora"/>
              <a:ea typeface="Lora"/>
              <a:cs typeface="Lora"/>
              <a:sym typeface="Lora"/>
            </a:endParaRPr>
          </a:p>
          <a:p>
            <a:pPr indent="-307975" lvl="1" marL="1993900" marR="292100" rtl="0" algn="l">
              <a:spcBef>
                <a:spcPts val="0"/>
              </a:spcBef>
              <a:spcAft>
                <a:spcPts val="0"/>
              </a:spcAft>
              <a:buClr>
                <a:srgbClr val="333333"/>
              </a:buClr>
              <a:buSzPts val="1250"/>
              <a:buFont typeface="Lora"/>
              <a:buAutoNum type="arabicPeriod"/>
            </a:pPr>
            <a:r>
              <a:rPr lang="en" sz="1250">
                <a:solidFill>
                  <a:srgbClr val="333333"/>
                </a:solidFill>
                <a:highlight>
                  <a:srgbClr val="FFFFFF"/>
                </a:highlight>
                <a:latin typeface="Lora"/>
                <a:ea typeface="Lora"/>
                <a:cs typeface="Lora"/>
                <a:sym typeface="Lora"/>
              </a:rPr>
              <a:t>Students will be able to blend &amp; segment words</a:t>
            </a:r>
            <a:endParaRPr sz="1250">
              <a:solidFill>
                <a:srgbClr val="333333"/>
              </a:solidFill>
              <a:highlight>
                <a:srgbClr val="FFFFFF"/>
              </a:highlight>
              <a:latin typeface="Lora"/>
              <a:ea typeface="Lora"/>
              <a:cs typeface="Lora"/>
              <a:sym typeface="Lora"/>
            </a:endParaRPr>
          </a:p>
          <a:p>
            <a:pPr indent="-307975" lvl="1" marL="1993900" marR="292100" rtl="0" algn="l">
              <a:spcBef>
                <a:spcPts val="0"/>
              </a:spcBef>
              <a:spcAft>
                <a:spcPts val="0"/>
              </a:spcAft>
              <a:buClr>
                <a:srgbClr val="333333"/>
              </a:buClr>
              <a:buSzPts val="1250"/>
              <a:buFont typeface="Lora"/>
              <a:buAutoNum type="arabicPeriod"/>
            </a:pPr>
            <a:r>
              <a:rPr lang="en" sz="1250">
                <a:solidFill>
                  <a:srgbClr val="333333"/>
                </a:solidFill>
                <a:highlight>
                  <a:srgbClr val="FFFFFF"/>
                </a:highlight>
                <a:latin typeface="Lora"/>
                <a:ea typeface="Lora"/>
                <a:cs typeface="Lora"/>
                <a:sym typeface="Lora"/>
              </a:rPr>
              <a:t>Students will be able to recognize syllable </a:t>
            </a:r>
            <a:endParaRPr sz="1250">
              <a:solidFill>
                <a:srgbClr val="333333"/>
              </a:solidFill>
              <a:highlight>
                <a:srgbClr val="FFFFFF"/>
              </a:highlight>
              <a:latin typeface="Lora"/>
              <a:ea typeface="Lora"/>
              <a:cs typeface="Lora"/>
              <a:sym typeface="Lora"/>
            </a:endParaRPr>
          </a:p>
          <a:p>
            <a:pPr indent="457200" lvl="0" marL="914400" marR="292100" rtl="0" algn="l">
              <a:spcBef>
                <a:spcPts val="0"/>
              </a:spcBef>
              <a:spcAft>
                <a:spcPts val="0"/>
              </a:spcAft>
              <a:buNone/>
            </a:pPr>
            <a:r>
              <a:rPr lang="en" sz="1250">
                <a:solidFill>
                  <a:srgbClr val="333333"/>
                </a:solidFill>
                <a:highlight>
                  <a:srgbClr val="FFFFFF"/>
                </a:highlight>
                <a:latin typeface="Lora"/>
                <a:ea typeface="Lora"/>
                <a:cs typeface="Lora"/>
                <a:sym typeface="Lora"/>
              </a:rPr>
              <a:t>               structure</a:t>
            </a:r>
            <a:endParaRPr sz="1250">
              <a:solidFill>
                <a:srgbClr val="333333"/>
              </a:solidFill>
              <a:highlight>
                <a:srgbClr val="FFFFFF"/>
              </a:highlight>
              <a:latin typeface="Lora"/>
              <a:ea typeface="Lora"/>
              <a:cs typeface="Lora"/>
              <a:sym typeface="Lora"/>
            </a:endParaRPr>
          </a:p>
          <a:p>
            <a:pPr indent="-307975" lvl="1" marL="1993900" marR="292100" rtl="0" algn="l">
              <a:spcBef>
                <a:spcPts val="0"/>
              </a:spcBef>
              <a:spcAft>
                <a:spcPts val="0"/>
              </a:spcAft>
              <a:buClr>
                <a:srgbClr val="333333"/>
              </a:buClr>
              <a:buSzPts val="1250"/>
              <a:buFont typeface="Lora"/>
              <a:buAutoNum type="arabicPeriod"/>
            </a:pPr>
            <a:r>
              <a:rPr lang="en" sz="1250">
                <a:solidFill>
                  <a:srgbClr val="333333"/>
                </a:solidFill>
                <a:highlight>
                  <a:srgbClr val="FFFFFF"/>
                </a:highlight>
                <a:latin typeface="Lora"/>
                <a:ea typeface="Lora"/>
                <a:cs typeface="Lora"/>
                <a:sym typeface="Lora"/>
              </a:rPr>
              <a:t>Students will know prefixes,roots and suffixes</a:t>
            </a:r>
            <a:endParaRPr sz="1250">
              <a:solidFill>
                <a:srgbClr val="333333"/>
              </a:solidFill>
              <a:highlight>
                <a:srgbClr val="FFFFFF"/>
              </a:highlight>
              <a:latin typeface="Lora"/>
              <a:ea typeface="Lora"/>
              <a:cs typeface="Lora"/>
              <a:sym typeface="Lora"/>
            </a:endParaRPr>
          </a:p>
          <a:p>
            <a:pPr indent="-307975" lvl="1" marL="1993900" marR="292100" rtl="0" algn="l">
              <a:spcBef>
                <a:spcPts val="0"/>
              </a:spcBef>
              <a:spcAft>
                <a:spcPts val="0"/>
              </a:spcAft>
              <a:buClr>
                <a:srgbClr val="333333"/>
              </a:buClr>
              <a:buSzPts val="1250"/>
              <a:buFont typeface="Lora"/>
              <a:buAutoNum type="arabicPeriod"/>
            </a:pPr>
            <a:r>
              <a:rPr lang="en" sz="1250">
                <a:solidFill>
                  <a:srgbClr val="333333"/>
                </a:solidFill>
                <a:highlight>
                  <a:srgbClr val="FFFFFF"/>
                </a:highlight>
                <a:latin typeface="Lora"/>
                <a:ea typeface="Lora"/>
                <a:cs typeface="Lora"/>
                <a:sym typeface="Lora"/>
              </a:rPr>
              <a:t>Students will be able to learn spelling rules</a:t>
            </a:r>
            <a:endParaRPr sz="1250">
              <a:solidFill>
                <a:srgbClr val="333333"/>
              </a:solidFill>
              <a:highlight>
                <a:srgbClr val="FFFFFF"/>
              </a:highlight>
              <a:latin typeface="Lora"/>
              <a:ea typeface="Lora"/>
              <a:cs typeface="Lora"/>
              <a:sym typeface="Lora"/>
            </a:endParaRPr>
          </a:p>
          <a:p>
            <a:pPr indent="-228600" lvl="0" marL="1536700" marR="292100" rtl="0" algn="l">
              <a:spcBef>
                <a:spcPts val="0"/>
              </a:spcBef>
              <a:spcAft>
                <a:spcPts val="0"/>
              </a:spcAft>
              <a:buClr>
                <a:srgbClr val="333333"/>
              </a:buClr>
              <a:buSzPts val="1150"/>
              <a:buFont typeface="Lora"/>
              <a:buNone/>
            </a:pPr>
            <a:br>
              <a:rPr b="1" lang="en" sz="1250" u="sng">
                <a:solidFill>
                  <a:srgbClr val="333333"/>
                </a:solidFill>
                <a:highlight>
                  <a:srgbClr val="FFFFFF"/>
                </a:highlight>
                <a:latin typeface="Lora"/>
                <a:ea typeface="Lora"/>
                <a:cs typeface="Lora"/>
                <a:sym typeface="Lora"/>
              </a:rPr>
            </a:b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SPIRE Levels</a:t>
            </a:r>
            <a:endParaRPr/>
          </a:p>
        </p:txBody>
      </p:sp>
      <p:sp>
        <p:nvSpPr>
          <p:cNvPr id="69" name="Google Shape;69;p15"/>
          <p:cNvSpPr txBox="1"/>
          <p:nvPr>
            <p:ph idx="1" type="body"/>
          </p:nvPr>
        </p:nvSpPr>
        <p:spPr>
          <a:xfrm>
            <a:off x="311700" y="1228675"/>
            <a:ext cx="8520600" cy="3496800"/>
          </a:xfrm>
          <a:prstGeom prst="rect">
            <a:avLst/>
          </a:prstGeom>
        </p:spPr>
        <p:txBody>
          <a:bodyPr anchorCtr="0" anchor="t" bIns="91425" lIns="91425" spcFirstLastPara="1" rIns="91425" wrap="square" tIns="91425">
            <a:noAutofit/>
          </a:bodyPr>
          <a:lstStyle/>
          <a:p>
            <a:pPr indent="0" lvl="0" marL="0" rtl="0" algn="l">
              <a:spcBef>
                <a:spcPts val="500"/>
              </a:spcBef>
              <a:spcAft>
                <a:spcPts val="0"/>
              </a:spcAft>
              <a:buNone/>
            </a:pPr>
            <a:r>
              <a:rPr b="1" i="1" lang="en" sz="1150" u="sng">
                <a:solidFill>
                  <a:srgbClr val="333333"/>
                </a:solidFill>
                <a:highlight>
                  <a:srgbClr val="FFFF00"/>
                </a:highlight>
                <a:latin typeface="Lora"/>
                <a:ea typeface="Lora"/>
                <a:cs typeface="Lora"/>
                <a:sym typeface="Lora"/>
              </a:rPr>
              <a:t>Level One</a:t>
            </a:r>
            <a:r>
              <a:rPr i="1" lang="en" sz="1150">
                <a:solidFill>
                  <a:srgbClr val="333333"/>
                </a:solidFill>
                <a:highlight>
                  <a:srgbClr val="FFFF00"/>
                </a:highlight>
                <a:latin typeface="Lora"/>
                <a:ea typeface="Lora"/>
                <a:cs typeface="Lora"/>
                <a:sym typeface="Lora"/>
              </a:rPr>
              <a:t> - short a, short i, short o, short u short e, sh, ch, th, wh, ang, ing, ong, ung, ank, ink, onk, unk</a:t>
            </a:r>
            <a:endParaRPr i="1" sz="1150">
              <a:solidFill>
                <a:srgbClr val="333333"/>
              </a:solidFill>
              <a:highlight>
                <a:srgbClr val="FFFF00"/>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Two</a:t>
            </a:r>
            <a:r>
              <a:rPr i="1" lang="en" sz="1150">
                <a:solidFill>
                  <a:srgbClr val="333333"/>
                </a:solidFill>
                <a:highlight>
                  <a:srgbClr val="FFFFFF"/>
                </a:highlight>
                <a:latin typeface="Lora"/>
                <a:ea typeface="Lora"/>
                <a:cs typeface="Lora"/>
                <a:sym typeface="Lora"/>
              </a:rPr>
              <a:t> - ff, ll, ss, al, wa, qu, ck, tch, a-e, i-e, o-e, u-e, e-e, Vse</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Three</a:t>
            </a:r>
            <a:r>
              <a:rPr i="1" lang="en" sz="1150">
                <a:solidFill>
                  <a:srgbClr val="333333"/>
                </a:solidFill>
                <a:highlight>
                  <a:srgbClr val="FFFFFF"/>
                </a:highlight>
                <a:latin typeface="Lora"/>
                <a:ea typeface="Lora"/>
                <a:cs typeface="Lora"/>
                <a:sym typeface="Lora"/>
              </a:rPr>
              <a:t> - open syllables (so, he fly), exceptions (ild, old, ind, ost, oll, ay,-ed, suffixes -s, -es, -ing, -er, -est, -en, -ish, -ly,-y, -ful,-ness, -less, twin-consonant syllable division, nontwin-consonant syllable division, ou, prefix a-</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Four</a:t>
            </a:r>
            <a:r>
              <a:rPr i="1" lang="en" sz="1150">
                <a:solidFill>
                  <a:srgbClr val="333333"/>
                </a:solidFill>
                <a:highlight>
                  <a:srgbClr val="FFFFFF"/>
                </a:highlight>
                <a:latin typeface="Lora"/>
                <a:ea typeface="Lora"/>
                <a:cs typeface="Lora"/>
                <a:sym typeface="Lora"/>
              </a:rPr>
              <a:t> - ea, consonant -le syllables, oa, ai, ee, oo, igh, ie</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Five</a:t>
            </a:r>
            <a:r>
              <a:rPr i="1" lang="en" sz="1150">
                <a:solidFill>
                  <a:srgbClr val="333333"/>
                </a:solidFill>
                <a:highlight>
                  <a:srgbClr val="FFFFFF"/>
                </a:highlight>
                <a:latin typeface="Lora"/>
                <a:ea typeface="Lora"/>
                <a:cs typeface="Lora"/>
                <a:sym typeface="Lora"/>
              </a:rPr>
              <a:t> - soft c, soft g, er, ur, ir, ear, wor, dge, s=/z/, ow, kn, oe, or, ar</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Six</a:t>
            </a:r>
            <a:r>
              <a:rPr i="1" lang="en" sz="1150">
                <a:solidFill>
                  <a:srgbClr val="333333"/>
                </a:solidFill>
                <a:highlight>
                  <a:srgbClr val="FFFFFF"/>
                </a:highlight>
                <a:latin typeface="Lora"/>
                <a:ea typeface="Lora"/>
                <a:cs typeface="Lora"/>
                <a:sym typeface="Lora"/>
              </a:rPr>
              <a:t> - prefix a-, ending-a, suffix -able, ph, ought, aught, ue, ew, tu, oi, oy, aw, au, ey, kn wr, mb, gh, gu, suffix -age, open syllables (a/CV, i/CV, o/CV, o/CV, u/CV, e/CV</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Seven</a:t>
            </a:r>
            <a:r>
              <a:rPr i="1" lang="en" sz="1150">
                <a:solidFill>
                  <a:srgbClr val="333333"/>
                </a:solidFill>
                <a:highlight>
                  <a:srgbClr val="FFFFFF"/>
                </a:highlight>
                <a:latin typeface="Lora"/>
                <a:ea typeface="Lora"/>
                <a:cs typeface="Lora"/>
                <a:sym typeface="Lora"/>
              </a:rPr>
              <a:t> - V/V syllables, ct, ei, eigh, open syllable i (alligator, radio), suffixes -tion, -sion, -ci, -ti,                                    suffixes -tu, -ture, -sure, suffix-ous, suffixes -ence, -ent, -ance, -ant, -cy, -ency, -ancy, ui, eu,                                             suffixes -er, -or, -ar, -ard</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0"/>
              </a:spcAft>
              <a:buNone/>
            </a:pPr>
            <a:r>
              <a:rPr b="1" i="1" lang="en" sz="1150" u="sng">
                <a:solidFill>
                  <a:srgbClr val="333333"/>
                </a:solidFill>
                <a:highlight>
                  <a:srgbClr val="FFFFFF"/>
                </a:highlight>
                <a:latin typeface="Lora"/>
                <a:ea typeface="Lora"/>
                <a:cs typeface="Lora"/>
                <a:sym typeface="Lora"/>
              </a:rPr>
              <a:t>Level Eight</a:t>
            </a:r>
            <a:r>
              <a:rPr i="1" lang="en" sz="1150">
                <a:solidFill>
                  <a:srgbClr val="333333"/>
                </a:solidFill>
                <a:highlight>
                  <a:srgbClr val="FFFFFF"/>
                </a:highlight>
                <a:latin typeface="Lora"/>
                <a:ea typeface="Lora"/>
                <a:cs typeface="Lora"/>
                <a:sym typeface="Lora"/>
              </a:rPr>
              <a:t> - arV, irV, erV, urV, prefixes dis-,mis-, pre-, pro-, re-, de-, ex-, suffixes -al, en, -on,                                                 -an, -ain, -ine, -et, -ite, -ate, -ic, suffixes -ive, -ary, prefixes in-, im-, il-, ir-, un-, under-, sub-,                                              con-, com-, cor-, col-, prefixes para-, ab-, ad-, ac-,ap-,af-, af- per-i=/y/; ch=</a:t>
            </a:r>
            <a:endParaRPr i="1" sz="1150">
              <a:solidFill>
                <a:srgbClr val="333333"/>
              </a:solidFill>
              <a:highlight>
                <a:srgbClr val="FFFFFF"/>
              </a:highlight>
              <a:latin typeface="Lora"/>
              <a:ea typeface="Lora"/>
              <a:cs typeface="Lora"/>
              <a:sym typeface="Lora"/>
            </a:endParaRPr>
          </a:p>
          <a:p>
            <a:pPr indent="0" lvl="0" marL="0" rtl="0" algn="l">
              <a:spcBef>
                <a:spcPts val="5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Progress checks</a:t>
            </a:r>
            <a:endParaRPr/>
          </a:p>
        </p:txBody>
      </p:sp>
      <p:sp>
        <p:nvSpPr>
          <p:cNvPr id="75" name="Google Shape;75;p16"/>
          <p:cNvSpPr txBox="1"/>
          <p:nvPr>
            <p:ph idx="1" type="body"/>
          </p:nvPr>
        </p:nvSpPr>
        <p:spPr>
          <a:xfrm>
            <a:off x="311700" y="996550"/>
            <a:ext cx="8520600" cy="3572400"/>
          </a:xfrm>
          <a:prstGeom prst="rect">
            <a:avLst/>
          </a:prstGeom>
        </p:spPr>
        <p:txBody>
          <a:bodyPr anchorCtr="0" anchor="t" bIns="91425" lIns="91425" spcFirstLastPara="1" rIns="91425" wrap="square" tIns="91425">
            <a:noAutofit/>
          </a:bodyPr>
          <a:lstStyle/>
          <a:p>
            <a:pPr indent="0" lvl="0" marL="457200" marR="292100" rtl="0" algn="l">
              <a:spcBef>
                <a:spcPts val="0"/>
              </a:spcBef>
              <a:spcAft>
                <a:spcPts val="0"/>
              </a:spcAft>
              <a:buNone/>
            </a:pPr>
            <a:r>
              <a:t/>
            </a:r>
            <a:endParaRPr sz="1150" u="sng">
              <a:solidFill>
                <a:srgbClr val="333333"/>
              </a:solidFill>
              <a:highlight>
                <a:srgbClr val="FFFFFF"/>
              </a:highlight>
              <a:latin typeface="Lora"/>
              <a:ea typeface="Lora"/>
              <a:cs typeface="Lora"/>
              <a:sym typeface="Lora"/>
            </a:endParaRPr>
          </a:p>
          <a:p>
            <a:pPr indent="0" lvl="0" marL="457200" marR="292100" rtl="0" algn="l">
              <a:spcBef>
                <a:spcPts val="0"/>
              </a:spcBef>
              <a:spcAft>
                <a:spcPts val="0"/>
              </a:spcAft>
              <a:buNone/>
            </a:pPr>
            <a:r>
              <a:rPr lang="en" sz="1150">
                <a:solidFill>
                  <a:srgbClr val="333333"/>
                </a:solidFill>
                <a:highlight>
                  <a:srgbClr val="FFFFFF"/>
                </a:highlight>
                <a:latin typeface="Lora"/>
                <a:ea typeface="Lora"/>
                <a:cs typeface="Lora"/>
                <a:sym typeface="Lora"/>
              </a:rPr>
              <a:t>Progress Checks- Students will take a pre and post test for each lesson. Quick check assessments will also be conducted to ensure mastery. The teacher will administer an assessment that provides an ongoing measurement system that objectively demonstrates each student’s progress with the word structure taught.</a:t>
            </a:r>
            <a:br>
              <a:rPr lang="en" sz="1150">
                <a:solidFill>
                  <a:srgbClr val="333333"/>
                </a:solidFill>
                <a:highlight>
                  <a:srgbClr val="FFFFFF"/>
                </a:highlight>
                <a:latin typeface="Lora"/>
                <a:ea typeface="Lora"/>
                <a:cs typeface="Lora"/>
                <a:sym typeface="Lora"/>
              </a:rPr>
            </a:b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math</a:t>
            </a:r>
            <a:endParaRPr/>
          </a:p>
        </p:txBody>
      </p:sp>
      <p:sp>
        <p:nvSpPr>
          <p:cNvPr id="81" name="Google Shape;81;p17"/>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D</a:t>
            </a:r>
            <a:r>
              <a:rPr lang="en"/>
              <a:t>eveloping understanding of addition, subtraction, and strategies for addition and subtraction within 20</a:t>
            </a:r>
            <a:endParaRPr/>
          </a:p>
          <a:p>
            <a:pPr indent="-342900" lvl="0" marL="457200" rtl="0" algn="l">
              <a:spcBef>
                <a:spcPts val="0"/>
              </a:spcBef>
              <a:spcAft>
                <a:spcPts val="0"/>
              </a:spcAft>
              <a:buSzPts val="1800"/>
              <a:buChar char="●"/>
            </a:pPr>
            <a:r>
              <a:rPr lang="en"/>
              <a:t>Developing understanding of whole number relationships and place value, including grouping in tens and ones</a:t>
            </a:r>
            <a:endParaRPr/>
          </a:p>
          <a:p>
            <a:pPr indent="-342900" lvl="0" marL="457200" rtl="0" algn="l">
              <a:spcBef>
                <a:spcPts val="0"/>
              </a:spcBef>
              <a:spcAft>
                <a:spcPts val="0"/>
              </a:spcAft>
              <a:buSzPts val="1800"/>
              <a:buChar char="●"/>
            </a:pPr>
            <a:r>
              <a:rPr lang="en"/>
              <a:t>Developing understanding of linear measurement and measuring lengths  </a:t>
            </a:r>
            <a:endParaRPr/>
          </a:p>
          <a:p>
            <a:pPr indent="-342900" lvl="0" marL="457200" rtl="0" algn="l">
              <a:spcBef>
                <a:spcPts val="0"/>
              </a:spcBef>
              <a:spcAft>
                <a:spcPts val="0"/>
              </a:spcAft>
              <a:buSzPts val="1800"/>
              <a:buChar char="●"/>
            </a:pPr>
            <a:r>
              <a:rPr lang="en"/>
              <a:t>Reasoning about attributes of, and composing and decomposing geometric shapes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3000">
                <a:solidFill>
                  <a:srgbClr val="333333"/>
                </a:solidFill>
                <a:highlight>
                  <a:srgbClr val="FFFFFF"/>
                </a:highlight>
                <a:latin typeface="Lora"/>
                <a:ea typeface="Lora"/>
                <a:cs typeface="Lora"/>
                <a:sym typeface="Lora"/>
              </a:rPr>
              <a:t>Contact Information:</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rPr lang="en" sz="3000" u="sng">
                <a:solidFill>
                  <a:schemeClr val="hlink"/>
                </a:solidFill>
                <a:highlight>
                  <a:srgbClr val="FFFFFF"/>
                </a:highlight>
                <a:latin typeface="Lora"/>
                <a:ea typeface="Lora"/>
                <a:cs typeface="Lora"/>
                <a:sym typeface="Lora"/>
                <a:hlinkClick r:id="rId3"/>
              </a:rPr>
              <a:t>brapolla@barnegatschools.com</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rPr lang="en" sz="3000" u="sng">
                <a:solidFill>
                  <a:schemeClr val="hlink"/>
                </a:solidFill>
                <a:highlight>
                  <a:srgbClr val="FFFFFF"/>
                </a:highlight>
                <a:latin typeface="Lora"/>
                <a:ea typeface="Lora"/>
                <a:cs typeface="Lora"/>
                <a:sym typeface="Lora"/>
                <a:hlinkClick r:id="rId4"/>
              </a:rPr>
              <a:t>mrolwood@barnegatschools.com</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rPr lang="en" sz="3000" u="sng">
                <a:solidFill>
                  <a:schemeClr val="hlink"/>
                </a:solidFill>
                <a:highlight>
                  <a:srgbClr val="FFFFFF"/>
                </a:highlight>
                <a:latin typeface="Lora"/>
                <a:ea typeface="Lora"/>
                <a:cs typeface="Lora"/>
                <a:sym typeface="Lora"/>
                <a:hlinkClick r:id="rId5"/>
              </a:rPr>
              <a:t>blyon@barnegatschools.com</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rPr lang="en" sz="3000" u="sng">
                <a:solidFill>
                  <a:schemeClr val="hlink"/>
                </a:solidFill>
                <a:highlight>
                  <a:srgbClr val="FFFFFF"/>
                </a:highlight>
                <a:latin typeface="Lora"/>
                <a:ea typeface="Lora"/>
                <a:cs typeface="Lora"/>
                <a:sym typeface="Lora"/>
                <a:hlinkClick r:id="rId6"/>
              </a:rPr>
              <a:t>tfoley@barnegatschools.com</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t/>
            </a:r>
            <a:endParaRPr sz="3000">
              <a:solidFill>
                <a:srgbClr val="333333"/>
              </a:solidFill>
              <a:highlight>
                <a:srgbClr val="FFFFFF"/>
              </a:highlight>
              <a:latin typeface="Lora"/>
              <a:ea typeface="Lora"/>
              <a:cs typeface="Lora"/>
              <a:sym typeface="Lora"/>
            </a:endParaRPr>
          </a:p>
          <a:p>
            <a:pPr indent="0" lvl="0" marL="0" rtl="0" algn="ctr">
              <a:lnSpc>
                <a:spcPct val="115000"/>
              </a:lnSpc>
              <a:spcBef>
                <a:spcPts val="0"/>
              </a:spcBef>
              <a:spcAft>
                <a:spcPts val="0"/>
              </a:spcAft>
              <a:buNone/>
            </a:pPr>
            <a:r>
              <a:t/>
            </a:r>
            <a:endParaRPr sz="3000">
              <a:latin typeface="Lora"/>
              <a:ea typeface="Lora"/>
              <a:cs typeface="Lora"/>
              <a:sym typeface="Lora"/>
            </a:endParaRPr>
          </a:p>
        </p:txBody>
      </p:sp>
      <p:sp>
        <p:nvSpPr>
          <p:cNvPr id="87" name="Google Shape;87;p18"/>
          <p:cNvSpPr txBox="1"/>
          <p:nvPr>
            <p:ph idx="1" type="subTitle"/>
          </p:nvPr>
        </p:nvSpPr>
        <p:spPr>
          <a:xfrm>
            <a:off x="311700" y="3890400"/>
            <a:ext cx="8520600" cy="1156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Please feel free to contact us to let us know if you feel your child needs help in a specific topic or if you have any questions about their progress.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